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63600"/>
            <a:ext cx="7766936" cy="3187236"/>
          </a:xfrm>
          <a:ln>
            <a:noFill/>
          </a:ln>
        </p:spPr>
        <p:txBody>
          <a:bodyPr/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sz="2000" b="1" dirty="0">
                <a:solidFill>
                  <a:schemeClr val="tx1"/>
                </a:solidFill>
              </a:rPr>
              <a:t>Підходи ООН до «перевірки благонадійності/лояльності» в рамках впровадження інституційних реформ заходів гарантій неповторення правосуддя перехідного періоду</a:t>
            </a:r>
            <a:r>
              <a:rPr lang="uk-UA" sz="2000" b="1" dirty="0"/>
              <a:t/>
            </a:r>
            <a:br>
              <a:rPr lang="uk-UA" sz="2000" b="1" dirty="0"/>
            </a:br>
            <a:endParaRPr lang="uk-UA" sz="2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Олена Семьоркіна, аналітик,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 спеціаліст з питань нормотворення УГСПЛ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661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ВИКЛИКИ ДЛЯ ВПРОВАДЖЕННЯ ПРОЦЕДУР/ПРОГРАМ</a:t>
            </a:r>
            <a:br>
              <a:rPr lang="uk-UA" sz="2000" b="1" dirty="0">
                <a:solidFill>
                  <a:schemeClr val="tx1"/>
                </a:solidFill>
              </a:rPr>
            </a:br>
            <a:r>
              <a:rPr lang="uk-UA" sz="2000" b="1" dirty="0">
                <a:solidFill>
                  <a:schemeClr val="tx1"/>
                </a:solidFill>
              </a:rPr>
              <a:t>ПЕРЕВІРКИ БЛАГОНАДІЙНОСТІ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6) </a:t>
            </a:r>
            <a:r>
              <a:rPr lang="uk-UA" i="1" dirty="0"/>
              <a:t>тенденції розробляти програми/ процедури перевірки благонадійності без будь-якого врахування умов, я</a:t>
            </a:r>
            <a:r>
              <a:rPr lang="uk-UA" dirty="0"/>
              <a:t>кі необхідно виконати для вирішення поставлених завдань, включаючи наявність доказів або навіть обсяг робочого навантаження, яке буде покладено на такі програми/процедури. Коли задум виходить настільки далеко за межі можливостей і ігнорує настільки багато обмежень, вірогідність успіху зменшується.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526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</a:rPr>
              <a:t>ЗАПОБІГАННЯ/ПОДОЛАННЯ ВИКЛИКІВ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питання про </a:t>
            </a:r>
            <a:r>
              <a:rPr lang="uk-UA" i="1" dirty="0"/>
              <a:t>політичну опозицію </a:t>
            </a:r>
            <a:r>
              <a:rPr lang="uk-UA" dirty="0"/>
              <a:t>по</a:t>
            </a:r>
            <a:r>
              <a:rPr lang="uk-UA" i="1" dirty="0"/>
              <a:t> </a:t>
            </a:r>
            <a:r>
              <a:rPr lang="uk-UA" dirty="0"/>
              <a:t>відношенню до перевірки благонадійності може вирішуватися як за допомогою посилення стимулів (попиту) для неї, так і за допомогою ослаблення опозиції до неї + посилення громадянського суспільства;</a:t>
            </a:r>
          </a:p>
          <a:p>
            <a:r>
              <a:rPr lang="uk-UA" dirty="0"/>
              <a:t>облік/реєстрація працівників служб безпеки;</a:t>
            </a:r>
          </a:p>
          <a:p>
            <a:r>
              <a:rPr lang="uk-UA" dirty="0"/>
              <a:t>визначити головні місця/посади для початку перевірки- щоб зламати систему/мережу;</a:t>
            </a:r>
          </a:p>
          <a:p>
            <a:r>
              <a:rPr lang="uk-UA" dirty="0"/>
              <a:t>етапність розроблення і впровадження процедур;</a:t>
            </a:r>
          </a:p>
          <a:p>
            <a:r>
              <a:rPr lang="uk-UA" dirty="0"/>
              <a:t>гнучкі і різноманітні підходи: «цільове застосування», методи «м'якої люстрації» або «непрямої люстрації».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600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ЗАПОБІГАННЯ/ПОДОЛАННЯ ВИКЛИКІВ</a:t>
            </a:r>
            <a:endParaRPr lang="uk-UA" sz="20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i="1" dirty="0"/>
              <a:t>Інші заходи. Раціоналізація діяльності служб безпеки</a:t>
            </a:r>
            <a:endParaRPr lang="uk-UA" sz="2000" dirty="0"/>
          </a:p>
          <a:p>
            <a:pPr marL="0" indent="0">
              <a:buNone/>
            </a:pPr>
            <a:r>
              <a:rPr lang="uk-UA" sz="2000" dirty="0"/>
              <a:t>В період конфлікту і в умовах </a:t>
            </a:r>
            <a:r>
              <a:rPr lang="uk-UA" sz="2000" dirty="0" smtClean="0"/>
              <a:t>авторитаризму </a:t>
            </a:r>
            <a:r>
              <a:rPr lang="uk-UA" sz="2000" dirty="0"/>
              <a:t>часто відзначається зростання числа недержавних збройних груп. Залежно від конкретних обставин можуть прийматися різні заходи для попередження їх подальшої участі в порушеннях прав людини, включаючи їх розпуск, роззброєння, демобілізацію і соціальну реінтеграцію їх членів або ж перевірку їх членів та їх інтеграцію до складу законних структур забезпечення безпеки</a:t>
            </a:r>
          </a:p>
        </p:txBody>
      </p:sp>
    </p:spTree>
    <p:extLst>
      <p:ext uri="{BB962C8B-B14F-4D97-AF65-F5344CB8AC3E}">
        <p14:creationId xmlns:p14="http://schemas.microsoft.com/office/powerpoint/2010/main" val="12899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04160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1257300"/>
          </a:xfrm>
        </p:spPr>
        <p:txBody>
          <a:bodyPr>
            <a:normAutofit/>
          </a:bodyPr>
          <a:lstStyle/>
          <a:p>
            <a:pPr algn="ctr"/>
            <a:r>
              <a:rPr lang="uk-UA" sz="1800" dirty="0">
                <a:solidFill>
                  <a:schemeClr val="tx1"/>
                </a:solidFill>
              </a:rPr>
              <a:t>Підходи ООН до «перевірки благонадійності/лояльності» в рамках впровадження інституційних реформ заходів гарантій неповторення правосуддя перехідного періоду</a:t>
            </a:r>
            <a:br>
              <a:rPr lang="uk-UA" sz="1800" dirty="0">
                <a:solidFill>
                  <a:schemeClr val="tx1"/>
                </a:solidFill>
              </a:rPr>
            </a:b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663700"/>
            <a:ext cx="8596668" cy="4902199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Люстрація;</a:t>
            </a:r>
          </a:p>
          <a:p>
            <a:pPr algn="just"/>
            <a:r>
              <a:rPr lang="uk-UA" dirty="0"/>
              <a:t>процес перевірки з метою виключення з державних установ недобросовісних осіб; </a:t>
            </a:r>
          </a:p>
          <a:p>
            <a:pPr algn="just"/>
            <a:r>
              <a:rPr lang="uk-UA" dirty="0"/>
              <a:t>перевірка благонадійності.</a:t>
            </a:r>
          </a:p>
          <a:p>
            <a:pPr algn="just"/>
            <a:r>
              <a:rPr lang="uk-UA" dirty="0"/>
              <a:t>Перевірка:</a:t>
            </a:r>
          </a:p>
          <a:p>
            <a:pPr algn="just"/>
            <a:r>
              <a:rPr lang="uk-UA" dirty="0"/>
              <a:t> може внести важливий внесок в перехідний процес, за умови, що вона предметно відрізняється від чисток; </a:t>
            </a:r>
          </a:p>
          <a:p>
            <a:pPr algn="just"/>
            <a:r>
              <a:rPr lang="uk-UA" dirty="0"/>
              <a:t>не повинна передбачати масових звільнень на підставі, наприклад, простого членства в тій чи іншій партії;</a:t>
            </a:r>
          </a:p>
          <a:p>
            <a:pPr algn="just"/>
            <a:r>
              <a:rPr lang="uk-UA" dirty="0"/>
              <a:t>визначає формальний процес оцінки поведінки окремих осіб і оцінки їх сумлінності на основі об'єктивних критеріїв, з тим щоб визначити, чи підходять вони для майбутньої роботи в публічному секторі.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268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>
                <a:solidFill>
                  <a:schemeClr val="tx1"/>
                </a:solidFill>
              </a:rPr>
              <a:t>ПЕРЕВІРКА БЛАГОНАДІЙНОСТІ В КЛЮЧОВИХ СФЕРАХ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/>
          <a:lstStyle/>
          <a:p>
            <a:r>
              <a:rPr lang="uk-UA" sz="2000" b="1" dirty="0"/>
              <a:t>Судові реформи</a:t>
            </a:r>
            <a:r>
              <a:rPr lang="uk-UA" sz="2000" dirty="0"/>
              <a:t>.</a:t>
            </a:r>
          </a:p>
          <a:p>
            <a:pPr marL="0" indent="0">
              <a:buNone/>
            </a:pPr>
            <a:r>
              <a:rPr lang="uk-UA" sz="2000" dirty="0"/>
              <a:t>З урахуванням масових порушень, які часом відбувалися при пособництві судових органів або, по меншій мірі, через їх нездатність діяти в якості надійного механізму захисту від порушень, з метою сприяння запобіганню порушень в майбутньому необхідно вирішити три важливі проблеми: </a:t>
            </a:r>
          </a:p>
          <a:p>
            <a:r>
              <a:rPr lang="en-US" sz="2000" dirty="0"/>
              <a:t>a ) </a:t>
            </a:r>
            <a:r>
              <a:rPr lang="uk-UA" sz="2000" dirty="0"/>
              <a:t>провести перевірку співробітників судових органів; </a:t>
            </a:r>
          </a:p>
          <a:p>
            <a:r>
              <a:rPr lang="en-US" sz="2000" dirty="0"/>
              <a:t>b) </a:t>
            </a:r>
            <a:r>
              <a:rPr lang="uk-UA" sz="2000" dirty="0"/>
              <a:t>зміцнити незалежність судових органів; </a:t>
            </a:r>
          </a:p>
          <a:p>
            <a:r>
              <a:rPr lang="uk-UA" sz="2000" dirty="0"/>
              <a:t>с) підвищити рівень компетентності працівників судових органів в сферах, що мають особливо важливе значення для превентивних цілей.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49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ПЕРЕВІРКА БЛАГОНАДІЙНОСТІ В КЛЮЧОВИХ СФЕРАХ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b="1" i="1" dirty="0"/>
              <a:t>Реформування сектору безпеки</a:t>
            </a:r>
            <a:r>
              <a:rPr lang="uk-UA" sz="2000" i="1" dirty="0"/>
              <a:t>.</a:t>
            </a:r>
            <a:endParaRPr lang="uk-UA" sz="2000" dirty="0"/>
          </a:p>
          <a:p>
            <a:pPr marL="0" indent="0">
              <a:buNone/>
            </a:pPr>
            <a:r>
              <a:rPr lang="uk-UA" sz="2000" dirty="0"/>
              <a:t>З метою запобігання порушень в майбутньому реформування сектору безпеки має здійснюватися в наступних ключових областях:</a:t>
            </a:r>
          </a:p>
          <a:p>
            <a:r>
              <a:rPr lang="uk-UA" sz="2000" dirty="0"/>
              <a:t> а) розмежування повноважень поліції, збройних сил і розвідувальних служб; </a:t>
            </a:r>
          </a:p>
          <a:p>
            <a:r>
              <a:rPr lang="uk-UA" sz="2000" dirty="0"/>
              <a:t>b) посилення цивільного контролю над збройними силами; </a:t>
            </a:r>
          </a:p>
          <a:p>
            <a:r>
              <a:rPr lang="uk-UA" sz="2000" dirty="0"/>
              <a:t>c) усунення «привілеїв» військових;</a:t>
            </a:r>
          </a:p>
          <a:p>
            <a:r>
              <a:rPr lang="uk-UA" sz="2000" dirty="0"/>
              <a:t> d) проведення перевірки співробітників сил безпеки.</a:t>
            </a:r>
          </a:p>
          <a:p>
            <a:r>
              <a:rPr lang="uk-UA" sz="2000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3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ПЕРЕВІРКА БЛАГОНАДІЙНОСТІ В КЛЮЧОВИХ СФЕРАХ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1900" b="1" i="1" dirty="0"/>
              <a:t>Внесок організацій громадянського суспільства </a:t>
            </a:r>
            <a:r>
              <a:rPr lang="uk-UA" sz="1900" dirty="0"/>
              <a:t>в здійснення перехідних процесів </a:t>
            </a:r>
          </a:p>
          <a:p>
            <a:r>
              <a:rPr lang="uk-UA" sz="1900" dirty="0"/>
              <a:t>пропагандистська діяльність;</a:t>
            </a:r>
          </a:p>
          <a:p>
            <a:r>
              <a:rPr lang="uk-UA" sz="1900" dirty="0"/>
              <a:t>збирання та збереження доказів;</a:t>
            </a:r>
          </a:p>
          <a:p>
            <a:r>
              <a:rPr lang="uk-UA" sz="1900" dirty="0"/>
              <a:t>здійснення наглядових функцій;</a:t>
            </a:r>
          </a:p>
          <a:p>
            <a:r>
              <a:rPr lang="uk-UA" sz="1900" dirty="0"/>
              <a:t>просування попиту на очищення влади;</a:t>
            </a:r>
          </a:p>
          <a:p>
            <a:r>
              <a:rPr lang="uk-UA" sz="1900" dirty="0"/>
              <a:t> просування ініціатив в області примирення. </a:t>
            </a:r>
          </a:p>
          <a:p>
            <a:pPr marL="0" indent="0">
              <a:buNone/>
            </a:pPr>
            <a:r>
              <a:rPr lang="uk-UA" sz="1900" dirty="0"/>
              <a:t>Держави зобов'язані сприяти зміцненню превентивного потенціалу громадянського суспільства, розташовуючи їх у порядку зростання їх масштабності і ступеня складності, і важливо розуміти, що цей потенціал у багатьох відношеннях являє собою «об'єднуючу силу», протидіє «руйнівній силі» терору і сприяє зниженню витрат на оплату врегулювання претензій.</a:t>
            </a:r>
          </a:p>
          <a:p>
            <a:pPr marL="0" indent="0">
              <a:buNone/>
            </a:pPr>
            <a:r>
              <a:rPr lang="uk-UA" sz="1900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139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ВИКЛИКИ ДЛЯ ВПРОВАДЖЕННЯ ПРОЦЕДУР/ПРОГРАМ</a:t>
            </a:r>
            <a:br>
              <a:rPr lang="uk-UA" sz="2000" b="1" dirty="0">
                <a:solidFill>
                  <a:schemeClr val="tx1"/>
                </a:solidFill>
              </a:rPr>
            </a:br>
            <a:r>
              <a:rPr lang="uk-UA" sz="2000" b="1" dirty="0">
                <a:solidFill>
                  <a:schemeClr val="tx1"/>
                </a:solidFill>
              </a:rPr>
              <a:t>ПЕРЕВІРКИ БЛАГОНАДІЙНОСТІ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1) </a:t>
            </a:r>
            <a:r>
              <a:rPr lang="uk-UA" i="1" dirty="0"/>
              <a:t>політичне маніпулювання перевіркою благонадійності, </a:t>
            </a:r>
            <a:r>
              <a:rPr lang="uk-UA" dirty="0"/>
              <a:t>яка використовується як один із способів, наприклад, для придушення політичних опонентів.</a:t>
            </a:r>
          </a:p>
          <a:p>
            <a:pPr marL="0" indent="0" algn="just">
              <a:buNone/>
            </a:pPr>
            <a:r>
              <a:rPr lang="uk-UA" dirty="0"/>
              <a:t>Перехідний уряд, який складається з представників різних політичних фракцій з різними програмами або має обмежену легітимність, може зіткнутися з труднощами в плані проведення політично чутливого процесу перевірки; або, як це дуже часто відбувається, старші співробітники служб безпеки і політики можуть зберігати свої владні повноваження після закінчення конфлікту або падіння авторитарного режиму і ефективно протидіяти налагодженню процесу перевірки.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095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ВИКЛИКИ ДЛЯ ВПРОВАДЖЕННЯ ПРОЦЕДУР/ПРОГРАМ</a:t>
            </a:r>
            <a:br>
              <a:rPr lang="uk-UA" sz="2000" b="1" dirty="0">
                <a:solidFill>
                  <a:schemeClr val="tx1"/>
                </a:solidFill>
              </a:rPr>
            </a:br>
            <a:r>
              <a:rPr lang="uk-UA" sz="2000" b="1" dirty="0">
                <a:solidFill>
                  <a:schemeClr val="tx1"/>
                </a:solidFill>
              </a:rPr>
              <a:t>ПЕРЕВІРКИ БЛАГОНАДІЙНОСТІ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790701"/>
            <a:ext cx="9127066" cy="4508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2) </a:t>
            </a:r>
            <a:r>
              <a:rPr lang="uk-UA" i="1" dirty="0"/>
              <a:t>високий ступінь складності розробки порядку/процедури перевірки</a:t>
            </a:r>
            <a:r>
              <a:rPr lang="uk-UA" dirty="0"/>
              <a:t>. Наводимо (частковий) перелік структурних складових, по яких необхідно прийняти складні рішення, і які є ілюстрацією цих складних проблем:</a:t>
            </a:r>
          </a:p>
          <a:p>
            <a:r>
              <a:rPr lang="uk-UA" dirty="0"/>
              <a:t>a) різниця в цілях процедур перевірки благонадійності. Необхідно робити вибір як щодо установ, де перевірка буде проводитися, так і посад в цих установах, які стануть предметом перевірки;</a:t>
            </a:r>
          </a:p>
          <a:p>
            <a:r>
              <a:rPr lang="uk-UA" dirty="0"/>
              <a:t>b) різниця в критеріях перевірки, тобто які саме порушення і зловживання ця система покликана охопити;</a:t>
            </a:r>
          </a:p>
          <a:p>
            <a:r>
              <a:rPr lang="uk-UA" dirty="0"/>
              <a:t>c) види доказів, допустимих в процесі, і, що важливо, критерії для винесення ухвал ; </a:t>
            </a:r>
          </a:p>
          <a:p>
            <a:r>
              <a:rPr lang="uk-UA" dirty="0"/>
              <a:t>d) не всі процедури є однакові з точки зору санкцій, що ними накладаються - навіть звільнення можуть проводитись по-різному (починаючи з відносно м'яких санкцій, коли людям дається можливість піти у відставку, не розкриваючи факт їх участі в поведінці, яка була визнана порушенням). Санкції за підсумками перевірки можуть бути пов'язані з різним ступенем публічного висвітлення та потенційними обмеженнями при пошуку роботи в різних секторах в майбутньому;</a:t>
            </a:r>
          </a:p>
          <a:p>
            <a:r>
              <a:rPr lang="uk-UA" dirty="0"/>
              <a:t>e) і нарешті, що найбільш важливо з точки зору верховенства права, процедури відрізняються з точки зору створюваних наглядових чи апеляційних механізмів.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654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ВИКЛИКИ ДЛЯ ВПРОВАДЖЕННЯ ПРОЦЕДУР/ПРОГРАМ</a:t>
            </a:r>
            <a:br>
              <a:rPr lang="uk-UA" sz="2000" b="1" dirty="0">
                <a:solidFill>
                  <a:schemeClr val="tx1"/>
                </a:solidFill>
              </a:rPr>
            </a:br>
            <a:r>
              <a:rPr lang="uk-UA" sz="2000" b="1" dirty="0">
                <a:solidFill>
                  <a:schemeClr val="tx1"/>
                </a:solidFill>
              </a:rPr>
              <a:t>ПЕРЕВІРКИ БЛАГОНАДІЙНОСТІ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3) </a:t>
            </a:r>
            <a:r>
              <a:rPr lang="uk-UA" i="1" dirty="0"/>
              <a:t>складні проблеми на імплементаційній або оперативній стадіях.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Реальний стан справ полягає в тому, що в багатьох обставинах, але особливо в </a:t>
            </a:r>
            <a:r>
              <a:rPr lang="uk-UA" dirty="0" err="1"/>
              <a:t>постконфліктних</a:t>
            </a:r>
            <a:r>
              <a:rPr lang="uk-UA" dirty="0"/>
              <a:t> контекстах, програми перевірки благонадійності функціонують в умовах, які кидали б виклик будь-якій системі. В рамках програм/процедур має перевірятися дуже велике число людей на основі різних критеріїв (причому не завжди повністю встановлених раз і назавжди) і інформації, яка </a:t>
            </a:r>
            <a:r>
              <a:rPr lang="uk-UA" dirty="0" err="1"/>
              <a:t>рідко</a:t>
            </a:r>
            <a:r>
              <a:rPr lang="uk-UA" dirty="0"/>
              <a:t> є повною, а її достовірність найчастіше викликає сумніви Вони також майже завжди діють в умовах жорстких часових обмежень.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934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ВИКЛИКИ ДЛЯ ВПРОВАДЖЕННЯ ПРОЦЕДУР/ПРОГРАМ</a:t>
            </a:r>
            <a:br>
              <a:rPr lang="uk-UA" sz="2000" b="1" dirty="0">
                <a:solidFill>
                  <a:schemeClr val="tx1"/>
                </a:solidFill>
              </a:rPr>
            </a:br>
            <a:r>
              <a:rPr lang="uk-UA" sz="2000" b="1" dirty="0">
                <a:solidFill>
                  <a:schemeClr val="tx1"/>
                </a:solidFill>
              </a:rPr>
              <a:t>ПЕРЕВІРКИ БЛАГОНАДІЙНОСТІ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000" dirty="0"/>
              <a:t>4) </a:t>
            </a:r>
            <a:r>
              <a:rPr lang="uk-UA" sz="2000" i="1" dirty="0"/>
              <a:t>складність збору інформації, що стосується критеріїв в області прав людини;</a:t>
            </a:r>
          </a:p>
          <a:p>
            <a:endParaRPr lang="uk-UA" sz="2000" i="1" dirty="0"/>
          </a:p>
          <a:p>
            <a:endParaRPr lang="uk-UA" sz="2000" dirty="0"/>
          </a:p>
          <a:p>
            <a:r>
              <a:rPr lang="uk-UA" dirty="0"/>
              <a:t>5) </a:t>
            </a:r>
            <a:r>
              <a:rPr lang="uk-UA" i="1" dirty="0"/>
              <a:t>складності, пов'язані з інформацією, стосуються не тільки доступності або надійності (так би мовити питання «пропозиції»). </a:t>
            </a:r>
          </a:p>
          <a:p>
            <a:pPr marL="0" indent="0">
              <a:buNone/>
            </a:pPr>
            <a:r>
              <a:rPr lang="uk-UA" dirty="0"/>
              <a:t>Вони також пов'язані з питанням умислу або «попиту». Під час відповідних процесів окремі особи піддаються перевірці за різними критеріями, одні з яких стосуються «здатності» (кваліфікація, навчальна підготовка), а інші - «сумлінності» (дотримання прав людини, непідкупність), крім інших демографічних критеріїв (стать, місце народження, етнічна ідентичність, віросповідання). Зрозуміло, що в ідеальному світі існує стимул перевіряти людей відповідно до найбільш повного комплексу перевірочних критеріїв. У реальному світі, де відчувається нестача інформації, кожне додавання критерію або цілей перевірки тягне за собою «витрати».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128321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1134</Words>
  <Application>Microsoft Office PowerPoint</Application>
  <PresentationFormat>Широкий екран</PresentationFormat>
  <Paragraphs>66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  Підходи ООН до «перевірки благонадійності/лояльності» в рамках впровадження інституційних реформ заходів гарантій неповторення правосуддя перехідного періоду </vt:lpstr>
      <vt:lpstr>Підходи ООН до «перевірки благонадійності/лояльності» в рамках впровадження інституційних реформ заходів гарантій неповторення правосуддя перехідного періоду </vt:lpstr>
      <vt:lpstr>ПЕРЕВІРКА БЛАГОНАДІЙНОСТІ В КЛЮЧОВИХ СФЕРАХ</vt:lpstr>
      <vt:lpstr>ПЕРЕВІРКА БЛАГОНАДІЙНОСТІ В КЛЮЧОВИХ СФЕРАХ</vt:lpstr>
      <vt:lpstr>ПЕРЕВІРКА БЛАГОНАДІЙНОСТІ В КЛЮЧОВИХ СФЕРАХ</vt:lpstr>
      <vt:lpstr>ВИКЛИКИ ДЛЯ ВПРОВАДЖЕННЯ ПРОЦЕДУР/ПРОГРАМ ПЕРЕВІРКИ БЛАГОНАДІЙНОСТІ</vt:lpstr>
      <vt:lpstr>ВИКЛИКИ ДЛЯ ВПРОВАДЖЕННЯ ПРОЦЕДУР/ПРОГРАМ ПЕРЕВІРКИ БЛАГОНАДІЙНОСТІ</vt:lpstr>
      <vt:lpstr>ВИКЛИКИ ДЛЯ ВПРОВАДЖЕННЯ ПРОЦЕДУР/ПРОГРАМ ПЕРЕВІРКИ БЛАГОНАДІЙНОСТІ</vt:lpstr>
      <vt:lpstr>ВИКЛИКИ ДЛЯ ВПРОВАДЖЕННЯ ПРОЦЕДУР/ПРОГРАМ ПЕРЕВІРКИ БЛАГОНАДІЙНОСТІ</vt:lpstr>
      <vt:lpstr>ВИКЛИКИ ДЛЯ ВПРОВАДЖЕННЯ ПРОЦЕДУР/ПРОГРАМ ПЕРЕВІРКИ БЛАГОНАДІЙНОСТІ</vt:lpstr>
      <vt:lpstr>ЗАПОБІГАННЯ/ПОДОЛАННЯ ВИКЛИКІВ</vt:lpstr>
      <vt:lpstr>ЗАПОБІГАННЯ/ПОДОЛАННЯ ВИКЛИКІВ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Підходи ООН до «перевірки благонадійності/лояльності» в рамках впровадження інституційних реформ заходів гарантій неповторення </dc:title>
  <dc:creator>Олена Семьоркіна</dc:creator>
  <cp:lastModifiedBy>Олена Семьоркіна</cp:lastModifiedBy>
  <cp:revision>16</cp:revision>
  <dcterms:created xsi:type="dcterms:W3CDTF">2020-02-28T11:50:37Z</dcterms:created>
  <dcterms:modified xsi:type="dcterms:W3CDTF">2020-04-21T15:09:10Z</dcterms:modified>
</cp:coreProperties>
</file>